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2529052721334122E-2"/>
                  <c:y val="-0.10459311027403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096842404446694E-3"/>
                  <c:y val="-5.8449091035488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580702003705961E-3"/>
                  <c:y val="-4.6144019238543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522596561037485E-2"/>
                  <c:y val="-8.61355025786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7612982805188346E-3"/>
                  <c:y val="-7.6906698730906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                                                                                (факт)</c:v>
                </c:pt>
                <c:pt idx="1">
                  <c:v>2023                                                             (уточненный план)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1669254.909</c:v>
                </c:pt>
                <c:pt idx="1">
                  <c:v>1800040.3189999999</c:v>
                </c:pt>
                <c:pt idx="2">
                  <c:v>1454833.956</c:v>
                </c:pt>
                <c:pt idx="3">
                  <c:v>1422559.8770000001</c:v>
                </c:pt>
                <c:pt idx="4">
                  <c:v>1189766.327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738368"/>
        <c:axId val="59744256"/>
        <c:axId val="0"/>
      </c:bar3DChart>
      <c:catAx>
        <c:axId val="5973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744256"/>
        <c:crosses val="autoZero"/>
        <c:auto val="1"/>
        <c:lblAlgn val="ctr"/>
        <c:lblOffset val="100"/>
        <c:noMultiLvlLbl val="0"/>
      </c:catAx>
      <c:valAx>
        <c:axId val="5974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73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38-4EE1-AB05-66514E327E6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38-4EE1-AB05-66514E327E63}"/>
              </c:ext>
            </c:extLst>
          </c:dPt>
          <c:dLbls>
            <c:dLbl>
              <c:idx val="0"/>
              <c:layout>
                <c:manualLayout>
                  <c:x val="3.1255317622936409E-2"/>
                  <c:y val="-4.65881149473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38-4EE1-AB05-66514E327E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832352664049986"/>
                  <c:y val="1.6638612481212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38-4EE1-AB05-66514E327E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</c:v>
                </c:pt>
                <c:pt idx="1">
                  <c:v>краевые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4912.8900000000003</c:v>
                </c:pt>
                <c:pt idx="1">
                  <c:v>93344.85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F238-4EE1-AB05-66514E32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470720"/>
        <c:axId val="126485248"/>
        <c:axId val="0"/>
      </c:bar3DChart>
      <c:catAx>
        <c:axId val="1194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126485248"/>
        <c:crosses val="autoZero"/>
        <c:auto val="1"/>
        <c:lblAlgn val="ctr"/>
        <c:lblOffset val="100"/>
        <c:noMultiLvlLbl val="0"/>
      </c:catAx>
      <c:valAx>
        <c:axId val="1264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1194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38-4EE1-AB05-66514E327E6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38-4EE1-AB05-66514E327E63}"/>
              </c:ext>
            </c:extLst>
          </c:dPt>
          <c:dLbls>
            <c:dLbl>
              <c:idx val="0"/>
              <c:layout>
                <c:manualLayout>
                  <c:x val="3.1255317622936409E-2"/>
                  <c:y val="-4.65881149473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38-4EE1-AB05-66514E327E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832351112599714"/>
                  <c:y val="6.7257578660943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38-4EE1-AB05-66514E327E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</c:v>
                </c:pt>
                <c:pt idx="1">
                  <c:v>краевые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35.28</c:v>
                </c:pt>
                <c:pt idx="1">
                  <c:v>670.32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F238-4EE1-AB05-66514E32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109952"/>
        <c:axId val="64111744"/>
        <c:axId val="0"/>
      </c:bar3DChart>
      <c:catAx>
        <c:axId val="641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4111744"/>
        <c:crosses val="autoZero"/>
        <c:auto val="1"/>
        <c:lblAlgn val="ctr"/>
        <c:lblOffset val="100"/>
        <c:noMultiLvlLbl val="0"/>
      </c:catAx>
      <c:valAx>
        <c:axId val="6411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410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38-4EE1-AB05-66514E327E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38-4EE1-AB05-66514E327E63}"/>
              </c:ext>
            </c:extLst>
          </c:dPt>
          <c:dLbls>
            <c:dLbl>
              <c:idx val="0"/>
              <c:layout>
                <c:manualLayout>
                  <c:x val="3.125528405945479E-2"/>
                  <c:y val="-7.912602522638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38-4EE1-AB05-66514E327E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832351112599714"/>
                  <c:y val="6.7257578660943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38-4EE1-AB05-66514E327E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</c:v>
                </c:pt>
                <c:pt idx="1">
                  <c:v>краевые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1887.86</c:v>
                </c:pt>
                <c:pt idx="1">
                  <c:v>186897.85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F238-4EE1-AB05-66514E32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071552"/>
        <c:axId val="64073088"/>
        <c:axId val="0"/>
      </c:bar3DChart>
      <c:catAx>
        <c:axId val="640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4073088"/>
        <c:crosses val="autoZero"/>
        <c:auto val="1"/>
        <c:lblAlgn val="ctr"/>
        <c:lblOffset val="100"/>
        <c:noMultiLvlLbl val="0"/>
      </c:catAx>
      <c:valAx>
        <c:axId val="6407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407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9FF6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38-4EE1-AB05-66514E327E6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238-4EE1-AB05-66514E327E63}"/>
              </c:ext>
            </c:extLst>
          </c:dPt>
          <c:dLbls>
            <c:dLbl>
              <c:idx val="0"/>
              <c:layout>
                <c:manualLayout>
                  <c:x val="3.125528405945479E-2"/>
                  <c:y val="-7.912602522638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38-4EE1-AB05-66514E327E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832355468668568"/>
                  <c:y val="3.1761696093716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38-4EE1-AB05-66514E327E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</c:v>
                </c:pt>
                <c:pt idx="1">
                  <c:v>краевые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24.79</c:v>
                </c:pt>
                <c:pt idx="1">
                  <c:v>24764.21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F238-4EE1-AB05-66514E32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040768"/>
        <c:axId val="65042304"/>
        <c:axId val="0"/>
      </c:bar3DChart>
      <c:catAx>
        <c:axId val="6504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5042304"/>
        <c:crosses val="autoZero"/>
        <c:auto val="1"/>
        <c:lblAlgn val="ctr"/>
        <c:lblOffset val="100"/>
        <c:noMultiLvlLbl val="0"/>
      </c:catAx>
      <c:valAx>
        <c:axId val="6504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504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9FF6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38-4EE1-AB05-66514E327E6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238-4EE1-AB05-66514E327E63}"/>
              </c:ext>
            </c:extLst>
          </c:dPt>
          <c:dLbls>
            <c:dLbl>
              <c:idx val="0"/>
              <c:layout>
                <c:manualLayout>
                  <c:x val="3.125528405945479E-2"/>
                  <c:y val="-7.321002589530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38-4EE1-AB05-66514E327E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383924414497259"/>
                  <c:y val="8.0974658560660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38-4EE1-AB05-66514E327E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</c:v>
                </c:pt>
                <c:pt idx="1">
                  <c:v>краевые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637.01</c:v>
                </c:pt>
                <c:pt idx="1">
                  <c:v>12103.11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F238-4EE1-AB05-66514E32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316352"/>
        <c:axId val="63317888"/>
        <c:axId val="0"/>
      </c:bar3DChart>
      <c:catAx>
        <c:axId val="633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3317888"/>
        <c:crosses val="autoZero"/>
        <c:auto val="1"/>
        <c:lblAlgn val="ctr"/>
        <c:lblOffset val="100"/>
        <c:noMultiLvlLbl val="0"/>
      </c:catAx>
      <c:valAx>
        <c:axId val="6331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33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explosion val="2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0788358417123334"/>
                  <c:y val="-5.31319525715683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7.3495567299301512E-2"/>
                  <c:y val="-0.128164767786417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9.970390235413279E-2"/>
                  <c:y val="-3.4914180368060682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48220798682861"/>
                      <c:h val="0.2023285009520634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3590293506008968E-2"/>
                  <c:y val="6.0868993204708205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-1.7197451431848088E-3"/>
                  <c:y val="0.18655017531094326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6.3066275999905136E-2"/>
                  <c:y val="-2.2972214865389709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>
                <c:manualLayout>
                  <c:x val="-3.5017646918894287E-2"/>
                  <c:y val="7.2079361973551193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7"/>
              <c:layout>
                <c:manualLayout>
                  <c:x val="-0.18638226268681382"/>
                  <c:y val="1.09210645990704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8"/>
              <c:layout>
                <c:manualLayout>
                  <c:x val="-0.18760195962805629"/>
                  <c:y val="-6.7016874622218087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srgbClr val="30ACEC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148786.30900000001</c:v>
                </c:pt>
                <c:pt idx="1">
                  <c:v>2494.52</c:v>
                </c:pt>
                <c:pt idx="2">
                  <c:v>6677.3909999999996</c:v>
                </c:pt>
                <c:pt idx="3">
                  <c:v>158806.78899999999</c:v>
                </c:pt>
                <c:pt idx="4">
                  <c:v>59057.595999999998</c:v>
                </c:pt>
                <c:pt idx="5">
                  <c:v>812488.95700000005</c:v>
                </c:pt>
                <c:pt idx="6">
                  <c:v>82126.864000000001</c:v>
                </c:pt>
                <c:pt idx="7">
                  <c:v>172686.084</c:v>
                </c:pt>
                <c:pt idx="8">
                  <c:v>11709.442999999999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explosion val="2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0470350797460446"/>
                  <c:y val="-5.31319525715683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8.6215872085816991E-2"/>
                  <c:y val="-0.128164767786417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8.380352137098844E-2"/>
                  <c:y val="7.7095198188459179E-3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48220798682861"/>
                      <c:h val="0.2023285009520634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5508430331917321E-2"/>
                  <c:y val="9.4967953354233484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-1.2720304786515476E-2"/>
                  <c:y val="0.224911505479159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5.6706016979603695E-2"/>
                  <c:y val="-3.1496900720004835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>
                <c:manualLayout>
                  <c:x val="-3.2168849526055966E-3"/>
                  <c:y val="9.33912120670045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7"/>
              <c:layout>
                <c:manualLayout>
                  <c:x val="-0.13868111973738079"/>
                  <c:y val="5.3544764785977007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8"/>
              <c:layout>
                <c:manualLayout>
                  <c:x val="-0.29049144697222939"/>
                  <c:y val="-6.7016874622218087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9"/>
              <c:layout>
                <c:manualLayout>
                  <c:x val="-0.1526436574381857"/>
                  <c:y val="-3.40989601495252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srgbClr val="30ACEC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153128.32199999999</c:v>
                </c:pt>
                <c:pt idx="1">
                  <c:v>2736.2249999999999</c:v>
                </c:pt>
                <c:pt idx="2">
                  <c:v>6615.0389999999998</c:v>
                </c:pt>
                <c:pt idx="3">
                  <c:v>157070.48699999999</c:v>
                </c:pt>
                <c:pt idx="4">
                  <c:v>25081.989000000001</c:v>
                </c:pt>
                <c:pt idx="5">
                  <c:v>796264.85600000003</c:v>
                </c:pt>
                <c:pt idx="6">
                  <c:v>83267.437000000005</c:v>
                </c:pt>
                <c:pt idx="7">
                  <c:v>169616.44099999999</c:v>
                </c:pt>
                <c:pt idx="8">
                  <c:v>11779.076999999999</c:v>
                </c:pt>
                <c:pt idx="9">
                  <c:v>17000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80603413198322E-2"/>
          <c:y val="0.1093858394670628"/>
          <c:w val="0.80503879317360338"/>
          <c:h val="0.78122832106587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explosion val="2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2060388895774879"/>
                  <c:y val="-6.16566926089497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9.8936176872332457E-2"/>
                  <c:y val="-0.14947661787987029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7.1082966184772445E-2"/>
                  <c:y val="-3.0651474729683513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48220798682861"/>
                      <c:h val="0.2023285009520634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9699332559598255E-2"/>
                  <c:y val="0.12480454348506811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8.6868664105077733E-3"/>
                  <c:y val="0.31442127587166296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-3.2336116526004634E-2"/>
                  <c:y val="-4.428401077607682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>
                <c:manualLayout>
                  <c:x val="3.1432674406521423E-3"/>
                  <c:y val="9.3391212067004459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7"/>
              <c:layout>
                <c:manualLayout>
                  <c:x val="-0.11363889608788028"/>
                  <c:y val="6.6586945803797405E-3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8"/>
              <c:layout>
                <c:manualLayout>
                  <c:x val="-0.23005146965844228"/>
                  <c:y val="-7.1279244640908762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srgbClr val="30ACEC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9"/>
              <c:layout>
                <c:manualLayout>
                  <c:x val="-0.11766281927526814"/>
                  <c:y val="-3.40989601495252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srgbClr val="30ACEC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147980.34299999999</c:v>
                </c:pt>
                <c:pt idx="1">
                  <c:v>2982.0169999999998</c:v>
                </c:pt>
                <c:pt idx="2">
                  <c:v>6615.0389999999998</c:v>
                </c:pt>
                <c:pt idx="3">
                  <c:v>58582.582000000002</c:v>
                </c:pt>
                <c:pt idx="4">
                  <c:v>25164.451000000001</c:v>
                </c:pt>
                <c:pt idx="5">
                  <c:v>656763.98</c:v>
                </c:pt>
                <c:pt idx="6">
                  <c:v>83411.509999999995</c:v>
                </c:pt>
                <c:pt idx="7">
                  <c:v>164712.05100000001</c:v>
                </c:pt>
                <c:pt idx="8">
                  <c:v>11554.351000000001</c:v>
                </c:pt>
                <c:pt idx="9">
                  <c:v>32000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Програмные расходы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0625E-2"/>
                  <c:y val="-8.59365019676867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0578501236158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6204475100243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1308378.6640000001</c:v>
                </c:pt>
                <c:pt idx="1">
                  <c:v>1254822.1129999999</c:v>
                </c:pt>
                <c:pt idx="2">
                  <c:v>1011930.75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Непрограмные 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146455.291</c:v>
                </c:pt>
                <c:pt idx="1">
                  <c:v>150737.764</c:v>
                </c:pt>
                <c:pt idx="2">
                  <c:v>145835.57699999999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624999999999883E-2"/>
                  <c:y val="-7.968749509796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937499999999997E-2"/>
                  <c:y val="-7.2656245530496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0</c:v>
                </c:pt>
                <c:pt idx="1">
                  <c:v>17000</c:v>
                </c:pt>
                <c:pt idx="2">
                  <c:v>32000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82816"/>
        <c:axId val="30896896"/>
        <c:axId val="0"/>
      </c:bar3DChart>
      <c:catAx>
        <c:axId val="308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896896"/>
        <c:crosses val="autoZero"/>
        <c:auto val="1"/>
        <c:lblAlgn val="ctr"/>
        <c:lblOffset val="100"/>
        <c:noMultiLvlLbl val="0"/>
      </c:catAx>
      <c:valAx>
        <c:axId val="3089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88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08-4AD4-8EB6-14A9E5FD48AD}"/>
              </c:ext>
            </c:extLst>
          </c:dPt>
          <c:dLbls>
            <c:dLbl>
              <c:idx val="0"/>
              <c:layout>
                <c:manualLayout>
                  <c:x val="2.7198927151265751E-2"/>
                  <c:y val="-2.410400348789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908-4AD4-8EB6-14A9E5FD48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198927151265661E-2"/>
                  <c:y val="-3.4434290696993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908-4AD4-8EB6-14A9E5FD48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</c:v>
                </c:pt>
                <c:pt idx="1">
                  <c:v>краевые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5.26</c:v>
                </c:pt>
                <c:pt idx="1">
                  <c:v>100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2908-4AD4-8EB6-14A9E5FD4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79968"/>
        <c:axId val="30981504"/>
        <c:axId val="0"/>
      </c:bar3DChart>
      <c:catAx>
        <c:axId val="309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81504"/>
        <c:crosses val="autoZero"/>
        <c:auto val="1"/>
        <c:lblAlgn val="ctr"/>
        <c:lblOffset val="100"/>
        <c:noMultiLvlLbl val="0"/>
      </c:catAx>
      <c:valAx>
        <c:axId val="3098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3097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41978458089748"/>
          <c:y val="2.763686634399113E-2"/>
          <c:w val="0.84109237510881352"/>
          <c:h val="0.863524335870437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46B-46A2-B77A-9A565F0600D3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6B-46A2-B77A-9A565F0600D3}"/>
              </c:ext>
            </c:extLst>
          </c:dPt>
          <c:dLbls>
            <c:dLbl>
              <c:idx val="0"/>
              <c:layout>
                <c:manualLayout>
                  <c:x val="2.9022931865511116E-2"/>
                  <c:y val="-6.5347827096834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6B-46A2-B77A-9A565F0600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27544193209934E-2"/>
                  <c:y val="-1.93589296913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6B-46A2-B77A-9A565F0600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</c:v>
                </c:pt>
                <c:pt idx="1">
                  <c:v>краевые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1024.5709999999999</c:v>
                </c:pt>
                <c:pt idx="1">
                  <c:v>19466.86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046B-46A2-B77A-9A565F060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991808"/>
        <c:axId val="63993344"/>
        <c:axId val="0"/>
      </c:bar3DChart>
      <c:catAx>
        <c:axId val="6399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3993344"/>
        <c:crosses val="autoZero"/>
        <c:auto val="1"/>
        <c:lblAlgn val="ctr"/>
        <c:lblOffset val="100"/>
        <c:noMultiLvlLbl val="0"/>
      </c:catAx>
      <c:valAx>
        <c:axId val="6399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399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238-4EE1-AB05-66514E327E6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38-4EE1-AB05-66514E327E63}"/>
              </c:ext>
            </c:extLst>
          </c:dPt>
          <c:dLbls>
            <c:dLbl>
              <c:idx val="0"/>
              <c:layout>
                <c:manualLayout>
                  <c:x val="3.1255317622936409E-2"/>
                  <c:y val="-6.655444992485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38-4EE1-AB05-66514E327E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092528396985426E-2"/>
                  <c:y val="3.3277224962425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38-4EE1-AB05-66514E327E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</c:v>
                </c:pt>
                <c:pt idx="1">
                  <c:v>краевые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1082.17</c:v>
                </c:pt>
                <c:pt idx="1">
                  <c:v>20561.27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F238-4EE1-AB05-66514E32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70912"/>
        <c:axId val="63684992"/>
        <c:axId val="0"/>
      </c:bar3DChart>
      <c:catAx>
        <c:axId val="636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3684992"/>
        <c:crosses val="autoZero"/>
        <c:auto val="1"/>
        <c:lblAlgn val="ctr"/>
        <c:lblOffset val="100"/>
        <c:noMultiLvlLbl val="0"/>
      </c:catAx>
      <c:valAx>
        <c:axId val="6368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367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38-4EE1-AB05-66514E327E6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238-4EE1-AB05-66514E327E63}"/>
              </c:ext>
            </c:extLst>
          </c:dPt>
          <c:dLbls>
            <c:dLbl>
              <c:idx val="0"/>
              <c:layout>
                <c:manualLayout>
                  <c:x val="3.1255317622936409E-2"/>
                  <c:y val="-4.65881149473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38-4EE1-AB05-66514E327E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998299766973855E-2"/>
                  <c:y val="2.994950246618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38-4EE1-AB05-66514E327E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местные</c:v>
                </c:pt>
                <c:pt idx="1">
                  <c:v>краевые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10.09</c:v>
                </c:pt>
                <c:pt idx="1">
                  <c:v>191.7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F238-4EE1-AB05-66514E32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071104"/>
        <c:axId val="63185280"/>
        <c:axId val="0"/>
      </c:bar3DChart>
      <c:catAx>
        <c:axId val="590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63185280"/>
        <c:crosses val="autoZero"/>
        <c:auto val="1"/>
        <c:lblAlgn val="ctr"/>
        <c:lblOffset val="100"/>
        <c:noMultiLvlLbl val="0"/>
      </c:catAx>
      <c:valAx>
        <c:axId val="6318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entury Schoolbook"/>
                <a:ea typeface="+mn-ea"/>
                <a:cs typeface="+mn-cs"/>
              </a:defRPr>
            </a:pPr>
            <a:endParaRPr lang="ru-RU"/>
          </a:p>
        </c:txPr>
        <c:crossAx val="5907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71434-DAE0-4A88-B223-A654F2D870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9516B-DA6C-49A9-B7BE-3D0BA27E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2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F6FD-87D9-4B90-8671-711E5A14C06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0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F6FD-87D9-4B90-8671-711E5A14C06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0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F6FD-87D9-4B90-8671-711E5A14C0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0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F6FD-87D9-4B90-8671-711E5A14C0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7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F6FD-87D9-4B90-8671-711E5A14C06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8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F6FD-87D9-4B90-8671-711E5A14C06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3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F6FD-87D9-4B90-8671-711E5A14C0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6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F6FD-87D9-4B90-8671-711E5A14C06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0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F6FD-87D9-4B90-8671-711E5A14C06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3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F6FD-87D9-4B90-8671-711E5A14C06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4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4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8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31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6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31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1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0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8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9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2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0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1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2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7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3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BDF9-A10A-4141-BEB2-E78EBFD2D9F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7C0DC2-472E-47B0-86F3-DF9DBB6D4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4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10" Type="http://schemas.openxmlformats.org/officeDocument/2006/relationships/image" Target="../media/image29.jpeg"/><Relationship Id="rId4" Type="http://schemas.openxmlformats.org/officeDocument/2006/relationships/chart" Target="../charts/chart10.xml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40034" y="1708061"/>
            <a:ext cx="110528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Грачевского муниципального округа </a:t>
            </a:r>
          </a:p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0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92960" y="145369"/>
            <a:ext cx="977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обеспечения бесплатным горячим питанием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2024 году,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51894972"/>
              </p:ext>
            </p:extLst>
          </p:nvPr>
        </p:nvGraphicFramePr>
        <p:xfrm>
          <a:off x="924095" y="1772816"/>
          <a:ext cx="56886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52" y="2444621"/>
            <a:ext cx="2006203" cy="119555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54" y="2444620"/>
            <a:ext cx="3474943" cy="253559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52" y="3640178"/>
            <a:ext cx="2006203" cy="1340035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7364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92960" y="145369"/>
            <a:ext cx="977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мероприятий по комплектованию книжных фондов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в 2024 году,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44314388"/>
              </p:ext>
            </p:extLst>
          </p:nvPr>
        </p:nvGraphicFramePr>
        <p:xfrm>
          <a:off x="1446239" y="1511559"/>
          <a:ext cx="56886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46" y="4676010"/>
            <a:ext cx="3258518" cy="195511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0" y="1854316"/>
            <a:ext cx="4030977" cy="268060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761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92960" y="104547"/>
            <a:ext cx="9776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мероприятий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капитальному ремонту и ремонту автомобильных дорог общего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в 2024 году,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59477530"/>
              </p:ext>
            </p:extLst>
          </p:nvPr>
        </p:nvGraphicFramePr>
        <p:xfrm>
          <a:off x="1054724" y="1478902"/>
          <a:ext cx="56886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64" y="3250179"/>
            <a:ext cx="2291121" cy="186282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99" y="3223798"/>
            <a:ext cx="2656435" cy="188920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99" y="5147267"/>
            <a:ext cx="2656435" cy="1604598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7" y="1614269"/>
            <a:ext cx="2653937" cy="1500803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63" y="1614269"/>
            <a:ext cx="2291121" cy="1525923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62" y="5184551"/>
            <a:ext cx="2291121" cy="156731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5654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92960" y="235176"/>
            <a:ext cx="977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расходов на обеспечение жильем молодых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 в 2024 году,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2693546"/>
              </p:ext>
            </p:extLst>
          </p:nvPr>
        </p:nvGraphicFramePr>
        <p:xfrm>
          <a:off x="3431970" y="1405229"/>
          <a:ext cx="5586151" cy="326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30" y="2134286"/>
            <a:ext cx="3078222" cy="168895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4" y="2527669"/>
            <a:ext cx="3273586" cy="259114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52" y="4809447"/>
            <a:ext cx="3718777" cy="195009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0349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92960" y="161697"/>
            <a:ext cx="977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модернизацию школьных систем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                   в 2024 году,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24129850"/>
              </p:ext>
            </p:extLst>
          </p:nvPr>
        </p:nvGraphicFramePr>
        <p:xfrm>
          <a:off x="799518" y="1446654"/>
          <a:ext cx="6907568" cy="429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56" y="1751291"/>
            <a:ext cx="4123278" cy="2277113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56" y="4168402"/>
            <a:ext cx="2061639" cy="154622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67" y="4168402"/>
            <a:ext cx="1971867" cy="2219111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2431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55058" y="194354"/>
            <a:ext cx="977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мероприятий по формированию современной городской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2024 году,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59607991"/>
              </p:ext>
            </p:extLst>
          </p:nvPr>
        </p:nvGraphicFramePr>
        <p:xfrm>
          <a:off x="4909966" y="1523373"/>
          <a:ext cx="6907568" cy="429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C:\Users\PC\Downloads\IMG_45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3" y="1425402"/>
            <a:ext cx="4472668" cy="244558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ownloads\IMG_45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61" y="3945283"/>
            <a:ext cx="2062448" cy="116151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ownloads\IMG_45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4" y="3870984"/>
            <a:ext cx="2368817" cy="131011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\Downloads\IMG_454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6" y="5181099"/>
            <a:ext cx="4431265" cy="1732189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92960" y="145369"/>
            <a:ext cx="97767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мероприятий по капитальному ремонту зданий и сооружений муниципальных образовательных </a:t>
            </a:r>
            <a:r>
              <a:rPr lang="ru-RU" sz="23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                              в 2024 году, </a:t>
            </a:r>
            <a:r>
              <a:rPr lang="ru-RU" sz="23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11932387"/>
              </p:ext>
            </p:extLst>
          </p:nvPr>
        </p:nvGraphicFramePr>
        <p:xfrm>
          <a:off x="4621347" y="1483014"/>
          <a:ext cx="6907568" cy="429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C:\Users\PC\Desktop\ремонт квартир в калининграде недорог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39" y="2449220"/>
            <a:ext cx="2089089" cy="259660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2960" y="0"/>
            <a:ext cx="10099040" cy="7820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76211" y="160198"/>
            <a:ext cx="99937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местного бюджета на </a:t>
            </a:r>
            <a:r>
              <a:rPr lang="ru-RU" sz="2400" b="1" cap="none" spc="0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2022-2026 </a:t>
            </a:r>
            <a:r>
              <a:rPr lang="ru-RU" sz="2400" b="1" cap="none" spc="0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(тыс. рублей)</a:t>
            </a:r>
            <a:endParaRPr lang="ru-RU" sz="2400" b="1" cap="none" spc="0" dirty="0">
              <a:ln w="9525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2960" y="4934309"/>
            <a:ext cx="10085938" cy="1923691"/>
          </a:xfrm>
          <a:prstGeom prst="rect">
            <a:avLst/>
          </a:prstGeom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плановые назначения по расходам бюджета Грачевского муниципального округа Ставропольского края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утверждены 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1 454 833,96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что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139 101,30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первоначального плана расходов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(1 593 935,26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рублей). 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расходы запланированы 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1 422 559,88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1 189 766,33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21484804"/>
              </p:ext>
            </p:extLst>
          </p:nvPr>
        </p:nvGraphicFramePr>
        <p:xfrm>
          <a:off x="2836782" y="782061"/>
          <a:ext cx="10146898" cy="412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866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2960" y="0"/>
            <a:ext cx="10099040" cy="7820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39182" y="160198"/>
            <a:ext cx="98065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структура расходов местного бюджета, тыс. рублей</a:t>
            </a:r>
            <a:endParaRPr lang="ru-RU" sz="2400" b="1" cap="none" spc="0" dirty="0">
              <a:ln w="9525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04050"/>
              </p:ext>
            </p:extLst>
          </p:nvPr>
        </p:nvGraphicFramePr>
        <p:xfrm>
          <a:off x="2133207" y="871269"/>
          <a:ext cx="557206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009"/>
                <a:gridCol w="1345429"/>
                <a:gridCol w="1173672"/>
                <a:gridCol w="1186954"/>
              </a:tblGrid>
              <a:tr h="1466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434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1 454 833,96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1 422 559,88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1 189 766,33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3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148 786,31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153 128,32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147 980,34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2 494,52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2 736,23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2 982,02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6 677,39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6 615,04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6 615,04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158 806,79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157 070,49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582,58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06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59 057,60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25 081,99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25 164,45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812 488,96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796 264,86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763,98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82 126,86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83 267,44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83 411,51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172 686,08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169 616,44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164 712,05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11 709,44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11 779,08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11 554.35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041359" y="94226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65400373"/>
              </p:ext>
            </p:extLst>
          </p:nvPr>
        </p:nvGraphicFramePr>
        <p:xfrm>
          <a:off x="8621" y="4475231"/>
          <a:ext cx="3993615" cy="297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002236" y="4084199"/>
            <a:ext cx="1298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1" y="4084198"/>
            <a:ext cx="1298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98385" y="4084199"/>
            <a:ext cx="1298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05271" y="792102"/>
            <a:ext cx="4486729" cy="3345707"/>
          </a:xfrm>
          <a:prstGeom prst="rect">
            <a:avLst/>
          </a:prstGeom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Существенной расходной статьей традиционно остаются расходы на отрасли социальной сферы: социальная политика, культура, образование, физическая культура и спорт.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финансирование социального блока приходится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всех расходов бюджета Грачевского муниципального округа,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932600509"/>
              </p:ext>
            </p:extLst>
          </p:nvPr>
        </p:nvGraphicFramePr>
        <p:xfrm>
          <a:off x="4103503" y="4475230"/>
          <a:ext cx="3993615" cy="297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169966952"/>
              </p:ext>
            </p:extLst>
          </p:nvPr>
        </p:nvGraphicFramePr>
        <p:xfrm>
          <a:off x="8198385" y="4475231"/>
          <a:ext cx="3993615" cy="297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0" y="2543425"/>
            <a:ext cx="4202257" cy="147097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80384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2960" y="0"/>
            <a:ext cx="10099040" cy="7820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7167" y="-44653"/>
            <a:ext cx="92230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рамках муниципальных программ и непрограммных </a:t>
            </a:r>
          </a:p>
          <a:p>
            <a:pPr algn="ctr"/>
            <a:r>
              <a:rPr lang="ru-RU" sz="2400" b="1" cap="none" spc="0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деятельности, тыс. рублей</a:t>
            </a:r>
            <a:endParaRPr lang="ru-RU" sz="2400" b="1" cap="none" spc="0" dirty="0">
              <a:ln w="9525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39988917"/>
              </p:ext>
            </p:extLst>
          </p:nvPr>
        </p:nvGraphicFramePr>
        <p:xfrm>
          <a:off x="3220720" y="670303"/>
          <a:ext cx="7701280" cy="447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521200" y="5455920"/>
            <a:ext cx="7670800" cy="133096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расходов бюджета Грачевского муниципального округа Ставропольского края запланирована в рамках реализации муниципальных программ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рачевского муниципального округа Ставропольского края. Доля программных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8расходов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составляет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89,9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88,2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85,1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42" y="4488561"/>
            <a:ext cx="3073257" cy="27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2960" y="0"/>
            <a:ext cx="10099040" cy="7820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04328" y="129421"/>
            <a:ext cx="96763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рамках муниципальных программ, тыс. рублей</a:t>
            </a:r>
            <a:endParaRPr lang="ru-RU" sz="2800" b="1" cap="none" spc="0" dirty="0">
              <a:ln w="9525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82746"/>
              </p:ext>
            </p:extLst>
          </p:nvPr>
        </p:nvGraphicFramePr>
        <p:xfrm>
          <a:off x="2092958" y="911483"/>
          <a:ext cx="10099041" cy="5938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1"/>
                <a:gridCol w="1564640"/>
                <a:gridCol w="1442720"/>
                <a:gridCol w="1249680"/>
              </a:tblGrid>
              <a:tr h="317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05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в Грачевском муниципальном округе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766 622,50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750 143,89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610 850,12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56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Грачевского муниципального округа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90 305,04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91 899,20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92 043,27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78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«Молодежь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Грачевского муниципального округа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1 989,37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1 989,37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1 989,37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627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спорта в Грачевском муниципальном округе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12 009,44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12 079,08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11 854,35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752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транспортной системы и обеспечение безопасности дорожного движения на территории Грачевского муниципального округа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152 366,69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150 797,75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52 309,85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660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экономики Грачевского муниципального округа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9 842,00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9 793,02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9 793,02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финансами Грачевского муниципального округа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7 989,83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7137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«Энергосбережение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повышение энергетической эффективности на территории Грачевского муниципального округа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" b="97989" l="6000" r="99000">
                        <a14:foregroundMark x1="69333" y1="58190" x2="66333" y2="64799"/>
                        <a14:foregroundMark x1="79778" y1="65374" x2="85778" y2="66092"/>
                        <a14:foregroundMark x1="62333" y1="75862" x2="64222" y2="82471"/>
                        <a14:foregroundMark x1="97667" y1="49282" x2="88778" y2="88218"/>
                        <a14:foregroundMark x1="58667" y1="88793" x2="76556" y2="96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" y="5204460"/>
            <a:ext cx="1827530" cy="14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5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2960" y="0"/>
            <a:ext cx="10099040" cy="7820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04328" y="129421"/>
            <a:ext cx="96763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рамках муниципальных программ, тыс. рублей</a:t>
            </a:r>
            <a:endParaRPr lang="ru-RU" sz="2800" b="1" cap="none" spc="0" dirty="0">
              <a:ln w="9525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51129"/>
              </p:ext>
            </p:extLst>
          </p:nvPr>
        </p:nvGraphicFramePr>
        <p:xfrm>
          <a:off x="2092958" y="911483"/>
          <a:ext cx="10099041" cy="5730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1"/>
                <a:gridCol w="1564640"/>
                <a:gridCol w="1442720"/>
                <a:gridCol w="1249680"/>
              </a:tblGrid>
              <a:tr h="317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«Безопасный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175,80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39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службы и противодействие коррупции в Грачевском муниципальном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78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хозяйства Грачевского муниципального округа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5 636,72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5 649,45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5 649,45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627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«Межнациональные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отношения, профилактика правонарушений, терроризма, экстремизма на территории Грачевского муниципального округа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45 586,80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45 586,80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45 586,80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граждан в Грачевском муниципальном округе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163 858,67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161 180,55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156 064,10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660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для обеспечения доступным и комфортным жильем граждан Грачевского муниципального округа Ставропольского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городской среды на территории Грачевского муниципального округа Ставропольского края на 2018-2024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25 489,00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Грачевского муниципального округа Ставропольского края «Благоустройство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общественных территорий»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25 535,19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25 081,99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25 164,45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1 308  378,66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1 254 822,1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1 011 930,75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" y="5204460"/>
            <a:ext cx="1827530" cy="14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8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92960" y="87299"/>
            <a:ext cx="9776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инициативных 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                     в 2024 году</a:t>
            </a:r>
            <a:endParaRPr lang="ru-RU" sz="2000" b="1" dirty="0">
              <a:ln w="0"/>
              <a:solidFill>
                <a:srgbClr val="1A32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3" y="3214617"/>
            <a:ext cx="3537065" cy="2094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2960" y="1217451"/>
            <a:ext cx="9540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На реализацию инициативных проектов в </a:t>
            </a:r>
            <a:r>
              <a:rPr lang="ru-RU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2024 </a:t>
            </a: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году запланировано </a:t>
            </a:r>
            <a:r>
              <a:rPr lang="ru-RU" sz="1600" b="1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7,7 </a:t>
            </a:r>
            <a:r>
              <a:rPr lang="ru-RU" sz="1600" b="1" dirty="0">
                <a:solidFill>
                  <a:prstClr val="black"/>
                </a:solidFill>
                <a:latin typeface="Century Schoolbook" panose="02040604050505020304" pitchFamily="18" charset="0"/>
              </a:rPr>
              <a:t>млн. рублей</a:t>
            </a: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, в том </a:t>
            </a:r>
            <a:r>
              <a:rPr lang="ru-RU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числе </a:t>
            </a:r>
            <a:r>
              <a:rPr lang="ru-RU" sz="1600" b="1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1,8 </a:t>
            </a:r>
            <a:r>
              <a:rPr lang="ru-RU" sz="1600" b="1" dirty="0">
                <a:solidFill>
                  <a:prstClr val="black"/>
                </a:solidFill>
                <a:latin typeface="Century Schoolbook" panose="02040604050505020304" pitchFamily="18" charset="0"/>
              </a:rPr>
              <a:t>млн. рублей</a:t>
            </a: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 за счет средств бюджета Грачевского муниципального округа Ставропольского края </a:t>
            </a:r>
            <a:r>
              <a:rPr lang="ru-RU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и порядка           </a:t>
            </a:r>
            <a:r>
              <a:rPr lang="ru-RU" sz="1600" b="1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1 </a:t>
            </a:r>
            <a:r>
              <a:rPr lang="ru-RU" sz="1600" b="1" dirty="0">
                <a:solidFill>
                  <a:prstClr val="black"/>
                </a:solidFill>
                <a:latin typeface="Century Schoolbook" panose="02040604050505020304" pitchFamily="18" charset="0"/>
              </a:rPr>
              <a:t>млн. рублей</a:t>
            </a: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 за счет средств от физических лиц, индивидуальных предпринимателей и организаций. В рамках данных расходов планируется реализовать </a:t>
            </a:r>
            <a:r>
              <a:rPr lang="ru-RU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3 </a:t>
            </a: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инициативных проекта</a:t>
            </a:r>
            <a:r>
              <a:rPr lang="ru-RU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Благоустройство парка возле Памятника пограничникам в селе Бешпагир;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Устройство детской площадки в районе улицы Красная 119 в селе Старомарьевка;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Приобретение трактора МТЗ (</a:t>
            </a:r>
            <a:r>
              <a:rPr lang="ru-RU" sz="1600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Беларус</a:t>
            </a: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) 82.1 в селе Спицевка.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42" y="4916329"/>
            <a:ext cx="2799199" cy="1684563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5" y="3296942"/>
            <a:ext cx="2801011" cy="161938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81" y="4916328"/>
            <a:ext cx="1508887" cy="168456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60" y="3296942"/>
            <a:ext cx="1487493" cy="161938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49" y="4916329"/>
            <a:ext cx="3223103" cy="165329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341" y="3296942"/>
            <a:ext cx="3229877" cy="161938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6919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15920" y="189777"/>
            <a:ext cx="9776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проведения информационно-пропагандистских мероприятий, направленных на профилактику идеологии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в 2024 году,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sz="2000" b="1" dirty="0">
              <a:ln w="0"/>
              <a:solidFill>
                <a:srgbClr val="1A32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865880862"/>
              </p:ext>
            </p:extLst>
          </p:nvPr>
        </p:nvGraphicFramePr>
        <p:xfrm>
          <a:off x="1747423" y="1593008"/>
          <a:ext cx="5486133" cy="383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08" y="878896"/>
            <a:ext cx="5179164" cy="52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8" y="0"/>
            <a:ext cx="1293442" cy="159300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16760" y="178026"/>
            <a:ext cx="977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деятельности центров образования цифрового и гуманитарного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 в 2024 году,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8" y="1899847"/>
            <a:ext cx="3559628" cy="254360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8" y="4569427"/>
            <a:ext cx="3952495" cy="228857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71" y="4569426"/>
            <a:ext cx="2235036" cy="228857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99" y="3800641"/>
            <a:ext cx="3345006" cy="305735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90" y="4569426"/>
            <a:ext cx="2096665" cy="2288576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5" name="TextBox 4"/>
          <p:cNvSpPr txBox="1"/>
          <p:nvPr/>
        </p:nvSpPr>
        <p:spPr>
          <a:xfrm>
            <a:off x="3935185" y="1899847"/>
            <a:ext cx="456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Бюджетом Грачевского муниципального округа Ставропольского края на </a:t>
            </a:r>
            <a:r>
              <a:rPr lang="ru-RU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2024 </a:t>
            </a: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год запланированы расходы на содержание центров образования цифрового и гуманитарного профилей «Точка роста» в размере  </a:t>
            </a:r>
            <a:r>
              <a:rPr lang="ru-RU" sz="1600" b="1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20,5 </a:t>
            </a:r>
            <a:r>
              <a:rPr lang="ru-RU" sz="1600" b="1" dirty="0">
                <a:solidFill>
                  <a:prstClr val="black"/>
                </a:solidFill>
                <a:latin typeface="Century Schoolbook" panose="02040604050505020304" pitchFamily="18" charset="0"/>
              </a:rPr>
              <a:t>млн. рублей</a:t>
            </a: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, в том числе </a:t>
            </a:r>
            <a:r>
              <a:rPr lang="ru-RU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         </a:t>
            </a:r>
            <a:r>
              <a:rPr lang="ru-RU" sz="1600" b="1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1 </a:t>
            </a:r>
            <a:r>
              <a:rPr lang="ru-RU" sz="1600" b="1" dirty="0">
                <a:solidFill>
                  <a:prstClr val="black"/>
                </a:solidFill>
                <a:latin typeface="Century Schoolbook" panose="02040604050505020304" pitchFamily="18" charset="0"/>
              </a:rPr>
              <a:t>млн. рублей</a:t>
            </a:r>
            <a:r>
              <a:rPr lang="ru-RU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 за счет средств местного бюджета.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50245660"/>
              </p:ext>
            </p:extLst>
          </p:nvPr>
        </p:nvGraphicFramePr>
        <p:xfrm>
          <a:off x="8701599" y="1523373"/>
          <a:ext cx="3267244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5026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478</TotalTime>
  <Words>1157</Words>
  <Application>Microsoft Office PowerPoint</Application>
  <PresentationFormat>Произвольный</PresentationFormat>
  <Paragraphs>226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Grpavv</dc:creator>
  <cp:lastModifiedBy>PC</cp:lastModifiedBy>
  <cp:revision>46</cp:revision>
  <dcterms:created xsi:type="dcterms:W3CDTF">2022-05-16T12:54:56Z</dcterms:created>
  <dcterms:modified xsi:type="dcterms:W3CDTF">2024-01-22T13:05:34Z</dcterms:modified>
</cp:coreProperties>
</file>